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Hoves" charset="1" panose="02000003020000060003"/>
      <p:regular r:id="rId10"/>
    </p:embeddedFont>
    <p:embeddedFont>
      <p:font typeface="TT Hoves Bold" charset="1" panose="02000003020000060003"/>
      <p:regular r:id="rId11"/>
    </p:embeddedFont>
    <p:embeddedFont>
      <p:font typeface="TT Hoves Italics" charset="1" panose="02000003020000060003"/>
      <p:regular r:id="rId12"/>
    </p:embeddedFont>
    <p:embeddedFont>
      <p:font typeface="TT Hoves Bold Italics" charset="1" panose="02000003020000060003"/>
      <p:regular r:id="rId13"/>
    </p:embeddedFont>
    <p:embeddedFont>
      <p:font typeface="Helios" charset="1" panose="020B0504020202020204"/>
      <p:regular r:id="rId14"/>
    </p:embeddedFont>
    <p:embeddedFont>
      <p:font typeface="Helios Bold" charset="1" panose="020B0704020202020204"/>
      <p:regular r:id="rId15"/>
    </p:embeddedFont>
    <p:embeddedFont>
      <p:font typeface="Helios Italics" charset="1" panose="020B0503020202090204"/>
      <p:regular r:id="rId16"/>
    </p:embeddedFont>
    <p:embeddedFont>
      <p:font typeface="Helios Bold Italics" charset="1" panose="020B0703020202090204"/>
      <p:regular r:id="rId17"/>
    </p:embeddedFont>
    <p:embeddedFont>
      <p:font typeface="Open Sauce" charset="1" panose="00000500000000000000"/>
      <p:regular r:id="rId18"/>
    </p:embeddedFont>
    <p:embeddedFont>
      <p:font typeface="Open Sauce Bold" charset="1" panose="00000800000000000000"/>
      <p:regular r:id="rId19"/>
    </p:embeddedFont>
    <p:embeddedFont>
      <p:font typeface="Open Sauce Italics" charset="1" panose="00000500000000000000"/>
      <p:regular r:id="rId20"/>
    </p:embeddedFont>
    <p:embeddedFont>
      <p:font typeface="Open Sauce Bold Italics" charset="1" panose="00000800000000000000"/>
      <p:regular r:id="rId21"/>
    </p:embeddedFont>
    <p:embeddedFont>
      <p:font typeface="Open Sauce Light" charset="1" panose="00000400000000000000"/>
      <p:regular r:id="rId22"/>
    </p:embeddedFont>
    <p:embeddedFont>
      <p:font typeface="Open Sauce Light Italics" charset="1" panose="00000400000000000000"/>
      <p:regular r:id="rId23"/>
    </p:embeddedFont>
    <p:embeddedFont>
      <p:font typeface="Open Sauce Medium" charset="1" panose="00000600000000000000"/>
      <p:regular r:id="rId24"/>
    </p:embeddedFont>
    <p:embeddedFont>
      <p:font typeface="Open Sauce Medium Italics" charset="1" panose="00000600000000000000"/>
      <p:regular r:id="rId25"/>
    </p:embeddedFont>
    <p:embeddedFont>
      <p:font typeface="Open Sauce Semi-Bold" charset="1" panose="00000700000000000000"/>
      <p:regular r:id="rId26"/>
    </p:embeddedFont>
    <p:embeddedFont>
      <p:font typeface="Open Sauce Semi-Bold Italics" charset="1" panose="00000700000000000000"/>
      <p:regular r:id="rId27"/>
    </p:embeddedFont>
    <p:embeddedFont>
      <p:font typeface="Open Sauce Heavy" charset="1" panose="00000A00000000000000"/>
      <p:regular r:id="rId28"/>
    </p:embeddedFont>
    <p:embeddedFont>
      <p:font typeface="Open Sauce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7708610" y="-412494"/>
            <a:ext cx="18562305" cy="8555165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144000" y="2051466"/>
            <a:ext cx="12503082" cy="10287000"/>
            <a:chOff x="0" y="0"/>
            <a:chExt cx="6184570" cy="50883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745" t="0" r="-117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006848" y="6804594"/>
            <a:ext cx="7555842" cy="3482406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729750" y="915293"/>
            <a:ext cx="5577175" cy="514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Helios"/>
              </a:rPr>
              <a:t>NOV 2023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12929" y="190818"/>
            <a:ext cx="7282512" cy="10293033"/>
            <a:chOff x="0" y="0"/>
            <a:chExt cx="9710016" cy="1372404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8635789"/>
              <a:ext cx="9710016" cy="50882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00"/>
                </a:lnSpc>
              </a:pPr>
            </a:p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2A2E3A"/>
                  </a:solidFill>
                  <a:latin typeface="Helios Bold"/>
                </a:rPr>
                <a:t>Group 5 Project 4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 Bold"/>
                </a:rPr>
                <a:t>Names: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"/>
                </a:rPr>
                <a:t>Kathia Ridore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"/>
                </a:rPr>
                <a:t>Tyler Lam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"/>
                </a:rPr>
                <a:t>Xingjia Wang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"/>
                </a:rPr>
                <a:t>Ezinne Obayagbona</a:t>
              </a:r>
            </a:p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2A2E3A"/>
                  </a:solidFill>
                  <a:latin typeface="Helios"/>
                </a:rPr>
                <a:t>Angelo Horvath</a:t>
              </a:r>
            </a:p>
            <a:p>
              <a:pPr>
                <a:lnSpc>
                  <a:spcPts val="4479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0"/>
              <a:ext cx="9710016" cy="8382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960"/>
                </a:lnSpc>
              </a:pPr>
              <a:r>
                <a:rPr lang="en-US" sz="8300">
                  <a:solidFill>
                    <a:srgbClr val="2A2E3A"/>
                  </a:solidFill>
                  <a:latin typeface="TT Hoves Bold"/>
                </a:rPr>
                <a:t>Real Estate</a:t>
              </a:r>
              <a:r>
                <a:rPr lang="en-US" sz="8300">
                  <a:solidFill>
                    <a:srgbClr val="A20E20"/>
                  </a:solidFill>
                  <a:latin typeface="TT Hoves Bold"/>
                </a:rPr>
                <a:t> Location dictiontion </a:t>
              </a:r>
            </a:p>
            <a:p>
              <a:pPr>
                <a:lnSpc>
                  <a:spcPts val="9960"/>
                </a:lnSpc>
              </a:pPr>
              <a:r>
                <a:rPr lang="en-US" sz="8300">
                  <a:solidFill>
                    <a:srgbClr val="A20E20"/>
                  </a:solidFill>
                  <a:latin typeface="TT Hoves Bold"/>
                </a:rPr>
                <a:t>Based on Affordability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28410" y="0"/>
            <a:ext cx="12259590" cy="2566292"/>
          </a:xfrm>
          <a:custGeom>
            <a:avLst/>
            <a:gdLst/>
            <a:ahLst/>
            <a:cxnLst/>
            <a:rect r="r" b="b" t="t" l="l"/>
            <a:pathLst>
              <a:path h="2566292" w="12259590">
                <a:moveTo>
                  <a:pt x="0" y="0"/>
                </a:moveTo>
                <a:lnTo>
                  <a:pt x="12259590" y="0"/>
                </a:lnTo>
                <a:lnTo>
                  <a:pt x="12259590" y="2566292"/>
                </a:lnTo>
                <a:lnTo>
                  <a:pt x="0" y="2566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8576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3777921" y="2376440"/>
            <a:ext cx="7555842" cy="3482406"/>
            <a:chOff x="0" y="0"/>
            <a:chExt cx="406400" cy="1873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-4109936" y="0"/>
            <a:ext cx="13253936" cy="3370693"/>
            <a:chOff x="0" y="0"/>
            <a:chExt cx="736505" cy="1873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3195560" y="4288550"/>
          <a:ext cx="9476913" cy="4552950"/>
        </p:xfrm>
        <a:graphic>
          <a:graphicData uri="http://schemas.openxmlformats.org/drawingml/2006/table">
            <a:tbl>
              <a:tblPr/>
              <a:tblGrid>
                <a:gridCol w="2467384"/>
                <a:gridCol w="7009528"/>
              </a:tblGrid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Scope and purpose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Questions Explored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Data Cleaning/ Analysis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Model Demo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A20E20"/>
                          </a:solidFill>
                          <a:latin typeface="Helios Bold"/>
                        </a:rPr>
                        <a:t>5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Conclusion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1028700" y="995362"/>
            <a:ext cx="466937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TT Hoves Bold"/>
              </a:rPr>
              <a:t>Agenda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188300" cy="10287000"/>
          </a:xfrm>
          <a:custGeom>
            <a:avLst/>
            <a:gdLst/>
            <a:ahLst/>
            <a:cxnLst/>
            <a:rect r="r" b="b" t="t" l="l"/>
            <a:pathLst>
              <a:path h="10287000" w="6188300">
                <a:moveTo>
                  <a:pt x="0" y="0"/>
                </a:moveTo>
                <a:lnTo>
                  <a:pt x="6188300" y="0"/>
                </a:lnTo>
                <a:lnTo>
                  <a:pt x="61883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082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58697" y="1973840"/>
            <a:ext cx="7285740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60"/>
              </a:lnSpc>
            </a:pPr>
            <a:r>
              <a:rPr lang="en-US" sz="7300">
                <a:solidFill>
                  <a:srgbClr val="A20E20"/>
                </a:solidFill>
                <a:latin typeface="TT Hoves Bold"/>
              </a:rPr>
              <a:t>Scope/ Purpose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258697" y="3011023"/>
            <a:ext cx="8733382" cy="5145134"/>
            <a:chOff x="0" y="0"/>
            <a:chExt cx="11644510" cy="6860179"/>
          </a:xfrm>
        </p:grpSpPr>
        <p:grpSp>
          <p:nvGrpSpPr>
            <p:cNvPr name="Group 5" id="5"/>
            <p:cNvGrpSpPr/>
            <p:nvPr/>
          </p:nvGrpSpPr>
          <p:grpSpPr>
            <a:xfrm rot="-5400000">
              <a:off x="-188066" y="3187574"/>
              <a:ext cx="861163" cy="485030"/>
              <a:chOff x="0" y="0"/>
              <a:chExt cx="812800" cy="45779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457791"/>
              </a:xfrm>
              <a:custGeom>
                <a:avLst/>
                <a:gdLst/>
                <a:ahLst/>
                <a:cxnLst/>
                <a:rect r="r" b="b" t="t" l="l"/>
                <a:pathLst>
                  <a:path h="457791" w="812800">
                    <a:moveTo>
                      <a:pt x="406400" y="457791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457791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27000" y="23174"/>
                <a:ext cx="558800" cy="22207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4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1381334" y="-76200"/>
              <a:ext cx="10263176" cy="6936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34"/>
                </a:lnSpc>
              </a:pPr>
              <a:r>
                <a:rPr lang="en-US" sz="3310">
                  <a:solidFill>
                    <a:srgbClr val="2A2E3A"/>
                  </a:solidFill>
                  <a:latin typeface="Helios"/>
                </a:rPr>
                <a:t>To develop a predictive model for Real Estate prices in Ontario, Canada based on various features.</a:t>
              </a:r>
            </a:p>
            <a:p>
              <a:pPr>
                <a:lnSpc>
                  <a:spcPts val="4634"/>
                </a:lnSpc>
              </a:pPr>
              <a:r>
                <a:rPr lang="en-US" sz="3310">
                  <a:solidFill>
                    <a:srgbClr val="2A2E3A"/>
                  </a:solidFill>
                  <a:latin typeface="Helios"/>
                </a:rPr>
                <a:t> </a:t>
              </a:r>
            </a:p>
            <a:p>
              <a:pPr>
                <a:lnSpc>
                  <a:spcPts val="4634"/>
                </a:lnSpc>
              </a:pPr>
              <a:r>
                <a:rPr lang="en-US" sz="3310">
                  <a:solidFill>
                    <a:srgbClr val="2A2E3A"/>
                  </a:solidFill>
                  <a:latin typeface="Helios"/>
                </a:rPr>
                <a:t>The project leverages two (2) Machine Learning techniques (Linear Regression and KNN) to create a model that accurately predicts the location of the property based on buyers’ requirements 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814230" y="9258300"/>
            <a:ext cx="5765006" cy="1028700"/>
            <a:chOff x="0" y="0"/>
            <a:chExt cx="1049690" cy="18730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24259" y="-2727870"/>
            <a:ext cx="21853498" cy="5455740"/>
            <a:chOff x="0" y="0"/>
            <a:chExt cx="1012092" cy="252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2092" cy="252670"/>
            </a:xfrm>
            <a:custGeom>
              <a:avLst/>
              <a:gdLst/>
              <a:ahLst/>
              <a:cxnLst/>
              <a:rect r="r" b="b" t="t" l="l"/>
              <a:pathLst>
                <a:path h="252670" w="1012092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58092" cy="290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6258005" y="-88241"/>
            <a:ext cx="15118279" cy="3185392"/>
            <a:chOff x="0" y="0"/>
            <a:chExt cx="1216146" cy="2562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16146" cy="256240"/>
            </a:xfrm>
            <a:custGeom>
              <a:avLst/>
              <a:gdLst/>
              <a:ahLst/>
              <a:cxnLst/>
              <a:rect r="r" b="b" t="t" l="l"/>
              <a:pathLst>
                <a:path h="256240" w="1216146">
                  <a:moveTo>
                    <a:pt x="203200" y="0"/>
                  </a:moveTo>
                  <a:lnTo>
                    <a:pt x="1012946" y="0"/>
                  </a:lnTo>
                  <a:lnTo>
                    <a:pt x="1216146" y="256240"/>
                  </a:lnTo>
                  <a:lnTo>
                    <a:pt x="0" y="25624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962146" cy="294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3697226"/>
            <a:ext cx="5070039" cy="5071653"/>
            <a:chOff x="0" y="0"/>
            <a:chExt cx="1335319" cy="13357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57662" y="978151"/>
            <a:ext cx="13405703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TT Hoves Bold"/>
              </a:rPr>
              <a:t>Questions Explored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660221" y="6521154"/>
            <a:ext cx="3806998" cy="1740628"/>
            <a:chOff x="0" y="0"/>
            <a:chExt cx="5075997" cy="232083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5075997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 # 1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58432"/>
              <a:ext cx="5075997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2A2E3A"/>
                  </a:solidFill>
                  <a:latin typeface="Helios"/>
                </a:rPr>
                <a:t>What are key features that significantly influence the buyers’ decision?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08980" y="3697226"/>
            <a:ext cx="5070039" cy="5071653"/>
            <a:chOff x="0" y="0"/>
            <a:chExt cx="1335319" cy="133574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240501" y="6521154"/>
            <a:ext cx="3806998" cy="2112103"/>
            <a:chOff x="0" y="0"/>
            <a:chExt cx="5075997" cy="2816137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9525"/>
              <a:ext cx="5075997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# 2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858432"/>
              <a:ext cx="5075997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2A2E3A"/>
                  </a:solidFill>
                  <a:latin typeface="Helios"/>
                </a:rPr>
                <a:t>How can we leverage ML to generate recommendations for real estate investment locations?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89261" y="3697226"/>
            <a:ext cx="5070039" cy="5071653"/>
            <a:chOff x="0" y="0"/>
            <a:chExt cx="1335319" cy="133574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35319" cy="1335744"/>
            </a:xfrm>
            <a:custGeom>
              <a:avLst/>
              <a:gdLst/>
              <a:ahLst/>
              <a:cxnLst/>
              <a:rect r="r" b="b" t="t" l="l"/>
              <a:pathLst>
                <a:path h="1335744" w="1335319">
                  <a:moveTo>
                    <a:pt x="0" y="0"/>
                  </a:moveTo>
                  <a:lnTo>
                    <a:pt x="1335319" y="0"/>
                  </a:lnTo>
                  <a:lnTo>
                    <a:pt x="1335319" y="1335744"/>
                  </a:lnTo>
                  <a:lnTo>
                    <a:pt x="0" y="1335744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335319" cy="1373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820781" y="6521154"/>
            <a:ext cx="3806998" cy="1369153"/>
            <a:chOff x="0" y="0"/>
            <a:chExt cx="5075997" cy="1825537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9525"/>
              <a:ext cx="5075997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 u="none">
                  <a:solidFill>
                    <a:srgbClr val="2A2E3A"/>
                  </a:solidFill>
                  <a:latin typeface="Helios Bold"/>
                </a:rPr>
                <a:t> # 3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858432"/>
              <a:ext cx="5075997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2A2E3A"/>
                  </a:solidFill>
                  <a:latin typeface="Helios"/>
                </a:rPr>
                <a:t>Is there enough data to make accurate predictions?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963877" y="4719229"/>
            <a:ext cx="1199685" cy="1199685"/>
            <a:chOff x="0" y="0"/>
            <a:chExt cx="1599580" cy="1599580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479047" y="397031"/>
              <a:ext cx="641486" cy="805519"/>
            </a:xfrm>
            <a:custGeom>
              <a:avLst/>
              <a:gdLst/>
              <a:ahLst/>
              <a:cxnLst/>
              <a:rect r="r" b="b" t="t" l="l"/>
              <a:pathLst>
                <a:path h="805519" w="641486">
                  <a:moveTo>
                    <a:pt x="0" y="0"/>
                  </a:moveTo>
                  <a:lnTo>
                    <a:pt x="641486" y="0"/>
                  </a:lnTo>
                  <a:lnTo>
                    <a:pt x="641486" y="805519"/>
                  </a:lnTo>
                  <a:lnTo>
                    <a:pt x="0" y="805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544157" y="4719229"/>
            <a:ext cx="1199685" cy="1199685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4124438" y="4719229"/>
            <a:ext cx="1199685" cy="1199685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3814230" y="9258300"/>
            <a:ext cx="5765006" cy="1028700"/>
            <a:chOff x="0" y="0"/>
            <a:chExt cx="1049690" cy="18730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8544157" y="4719229"/>
            <a:ext cx="1199685" cy="1199685"/>
            <a:chOff x="0" y="0"/>
            <a:chExt cx="1599580" cy="1599580"/>
          </a:xfrm>
        </p:grpSpPr>
        <p:grpSp>
          <p:nvGrpSpPr>
            <p:cNvPr name="Group 42" id="42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45" id="45"/>
            <p:cNvSpPr/>
            <p:nvPr/>
          </p:nvSpPr>
          <p:spPr>
            <a:xfrm flipH="false" flipV="false" rot="0">
              <a:off x="479047" y="397031"/>
              <a:ext cx="641486" cy="805519"/>
            </a:xfrm>
            <a:custGeom>
              <a:avLst/>
              <a:gdLst/>
              <a:ahLst/>
              <a:cxnLst/>
              <a:rect r="r" b="b" t="t" l="l"/>
              <a:pathLst>
                <a:path h="805519" w="641486">
                  <a:moveTo>
                    <a:pt x="0" y="0"/>
                  </a:moveTo>
                  <a:lnTo>
                    <a:pt x="641486" y="0"/>
                  </a:lnTo>
                  <a:lnTo>
                    <a:pt x="641486" y="805519"/>
                  </a:lnTo>
                  <a:lnTo>
                    <a:pt x="0" y="805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6" id="46"/>
          <p:cNvGrpSpPr/>
          <p:nvPr/>
        </p:nvGrpSpPr>
        <p:grpSpPr>
          <a:xfrm rot="0">
            <a:off x="14126945" y="4719229"/>
            <a:ext cx="1199685" cy="1199685"/>
            <a:chOff x="0" y="0"/>
            <a:chExt cx="1599580" cy="1599580"/>
          </a:xfrm>
        </p:grpSpPr>
        <p:grpSp>
          <p:nvGrpSpPr>
            <p:cNvPr name="Group 47" id="47"/>
            <p:cNvGrpSpPr/>
            <p:nvPr/>
          </p:nvGrpSpPr>
          <p:grpSpPr>
            <a:xfrm rot="0">
              <a:off x="0" y="0"/>
              <a:ext cx="1599580" cy="1599580"/>
              <a:chOff x="0" y="0"/>
              <a:chExt cx="812800" cy="8128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50" id="50"/>
            <p:cNvSpPr/>
            <p:nvPr/>
          </p:nvSpPr>
          <p:spPr>
            <a:xfrm flipH="false" flipV="false" rot="0">
              <a:off x="479047" y="397031"/>
              <a:ext cx="641486" cy="805519"/>
            </a:xfrm>
            <a:custGeom>
              <a:avLst/>
              <a:gdLst/>
              <a:ahLst/>
              <a:cxnLst/>
              <a:rect r="r" b="b" t="t" l="l"/>
              <a:pathLst>
                <a:path h="805519" w="641486">
                  <a:moveTo>
                    <a:pt x="0" y="0"/>
                  </a:moveTo>
                  <a:lnTo>
                    <a:pt x="641486" y="0"/>
                  </a:lnTo>
                  <a:lnTo>
                    <a:pt x="641486" y="805519"/>
                  </a:lnTo>
                  <a:lnTo>
                    <a:pt x="0" y="805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4594198" y="-1321890"/>
            <a:ext cx="21853498" cy="5455740"/>
            <a:chOff x="0" y="0"/>
            <a:chExt cx="1012092" cy="252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2092" cy="252670"/>
            </a:xfrm>
            <a:custGeom>
              <a:avLst/>
              <a:gdLst/>
              <a:ahLst/>
              <a:cxnLst/>
              <a:rect r="r" b="b" t="t" l="l"/>
              <a:pathLst>
                <a:path h="252670" w="1012092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758092" cy="290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138238"/>
            <a:ext cx="11988230" cy="1850458"/>
            <a:chOff x="0" y="0"/>
            <a:chExt cx="15984307" cy="24672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5984307" cy="1431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FFFFFF"/>
                  </a:solidFill>
                  <a:latin typeface="TT Hoves Bold"/>
                </a:rPr>
                <a:t>Cleaning/ Analysis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706123"/>
              <a:ext cx="12908144" cy="761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324652"/>
            <a:ext cx="3295436" cy="1175766"/>
            <a:chOff x="0" y="0"/>
            <a:chExt cx="867934" cy="3096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7934" cy="309667"/>
            </a:xfrm>
            <a:custGeom>
              <a:avLst/>
              <a:gdLst/>
              <a:ahLst/>
              <a:cxnLst/>
              <a:rect r="r" b="b" t="t" l="l"/>
              <a:pathLst>
                <a:path h="309667" w="867934">
                  <a:moveTo>
                    <a:pt x="0" y="0"/>
                  </a:moveTo>
                  <a:lnTo>
                    <a:pt x="867934" y="0"/>
                  </a:lnTo>
                  <a:lnTo>
                    <a:pt x="867934" y="309667"/>
                  </a:lnTo>
                  <a:lnTo>
                    <a:pt x="0" y="309667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867934" cy="3763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A20E20"/>
                  </a:solidFill>
                  <a:latin typeface="Helios Bold"/>
                </a:rPr>
                <a:t>Exploration &amp; Clean up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375097" y="5324652"/>
            <a:ext cx="3295436" cy="1073376"/>
            <a:chOff x="0" y="0"/>
            <a:chExt cx="867934" cy="282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7934" cy="282700"/>
            </a:xfrm>
            <a:custGeom>
              <a:avLst/>
              <a:gdLst/>
              <a:ahLst/>
              <a:cxnLst/>
              <a:rect r="r" b="b" t="t" l="l"/>
              <a:pathLst>
                <a:path h="282700" w="867934">
                  <a:moveTo>
                    <a:pt x="0" y="0"/>
                  </a:moveTo>
                  <a:lnTo>
                    <a:pt x="867934" y="0"/>
                  </a:lnTo>
                  <a:lnTo>
                    <a:pt x="867934" y="282700"/>
                  </a:lnTo>
                  <a:lnTo>
                    <a:pt x="0" y="282700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867934" cy="349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A20E20"/>
                  </a:solidFill>
                  <a:latin typeface="Helios Bold"/>
                </a:rPr>
                <a:t>Analysis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617467" y="5324652"/>
            <a:ext cx="3295436" cy="1073376"/>
            <a:chOff x="0" y="0"/>
            <a:chExt cx="867934" cy="2827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7934" cy="282700"/>
            </a:xfrm>
            <a:custGeom>
              <a:avLst/>
              <a:gdLst/>
              <a:ahLst/>
              <a:cxnLst/>
              <a:rect r="r" b="b" t="t" l="l"/>
              <a:pathLst>
                <a:path h="282700" w="867934">
                  <a:moveTo>
                    <a:pt x="0" y="0"/>
                  </a:moveTo>
                  <a:lnTo>
                    <a:pt x="867934" y="0"/>
                  </a:lnTo>
                  <a:lnTo>
                    <a:pt x="867934" y="282700"/>
                  </a:lnTo>
                  <a:lnTo>
                    <a:pt x="0" y="282700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867934" cy="349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A20E20"/>
                  </a:solidFill>
                  <a:latin typeface="Helios Bold"/>
                </a:rPr>
                <a:t>Plot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963864" y="5324652"/>
            <a:ext cx="3295436" cy="1073376"/>
            <a:chOff x="0" y="0"/>
            <a:chExt cx="867934" cy="2827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7934" cy="282700"/>
            </a:xfrm>
            <a:custGeom>
              <a:avLst/>
              <a:gdLst/>
              <a:ahLst/>
              <a:cxnLst/>
              <a:rect r="r" b="b" t="t" l="l"/>
              <a:pathLst>
                <a:path h="282700" w="867934">
                  <a:moveTo>
                    <a:pt x="0" y="0"/>
                  </a:moveTo>
                  <a:lnTo>
                    <a:pt x="867934" y="0"/>
                  </a:lnTo>
                  <a:lnTo>
                    <a:pt x="867934" y="282700"/>
                  </a:lnTo>
                  <a:lnTo>
                    <a:pt x="0" y="282700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867934" cy="349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A20E20"/>
                  </a:solidFill>
                  <a:latin typeface="Helios Bold"/>
                </a:rPr>
                <a:t>Technique</a:t>
              </a:r>
            </a:p>
          </p:txBody>
        </p:sp>
      </p:grpSp>
      <p:sp>
        <p:nvSpPr>
          <p:cNvPr name="AutoShape 20" id="20"/>
          <p:cNvSpPr/>
          <p:nvPr/>
        </p:nvSpPr>
        <p:spPr>
          <a:xfrm flipV="true">
            <a:off x="4324136" y="5861340"/>
            <a:ext cx="1050961" cy="51195"/>
          </a:xfrm>
          <a:prstGeom prst="line">
            <a:avLst/>
          </a:prstGeom>
          <a:ln cap="flat" w="9525">
            <a:solidFill>
              <a:srgbClr val="2A2E3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8670533" y="5861340"/>
            <a:ext cx="946934" cy="0"/>
          </a:xfrm>
          <a:prstGeom prst="line">
            <a:avLst/>
          </a:prstGeom>
          <a:ln cap="flat" w="9525">
            <a:solidFill>
              <a:srgbClr val="2A2E3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2912903" y="5861340"/>
            <a:ext cx="1050961" cy="0"/>
          </a:xfrm>
          <a:prstGeom prst="line">
            <a:avLst/>
          </a:prstGeom>
          <a:ln cap="flat" w="9525">
            <a:solidFill>
              <a:srgbClr val="2A2E3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028700" y="6823533"/>
            <a:ext cx="3295436" cy="2501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A2E3A"/>
                </a:solidFill>
                <a:latin typeface="Helios"/>
              </a:rPr>
              <a:t>Gathered data from Kaggle (House:listings-Top 25 Cities).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2A2E3A"/>
                </a:solidFill>
                <a:latin typeface="Helios"/>
              </a:rPr>
              <a:t>Data includes location, size, number of bedrooms, age, etc.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340421" y="6823533"/>
            <a:ext cx="329543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A2E3A"/>
                </a:solidFill>
                <a:latin typeface="Helios"/>
              </a:rPr>
              <a:t>Cleaned data to filter down to Ontario housing data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52143" y="6823533"/>
            <a:ext cx="3295436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A2E3A"/>
                </a:solidFill>
                <a:latin typeface="Helios"/>
              </a:rPr>
              <a:t>Used Python Matplotlibe and Plotly to create Plot and make this analysis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963864" y="6823533"/>
            <a:ext cx="329543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A2E3A"/>
                </a:solidFill>
                <a:latin typeface="Helios"/>
              </a:rPr>
              <a:t>Used Tensorflow and Random Forest techniques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3814230" y="9258300"/>
            <a:ext cx="5765006" cy="1028700"/>
            <a:chOff x="0" y="0"/>
            <a:chExt cx="7686674" cy="1371600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7686674" cy="1371600"/>
              <a:chOff x="0" y="0"/>
              <a:chExt cx="1049690" cy="18730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04969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127000" y="-38100"/>
                <a:ext cx="795690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942883" y="475615"/>
              <a:ext cx="2698286" cy="391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234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12262" y="3072577"/>
            <a:ext cx="5263476" cy="4141845"/>
            <a:chOff x="0" y="0"/>
            <a:chExt cx="1298489" cy="10217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8489" cy="1021785"/>
            </a:xfrm>
            <a:custGeom>
              <a:avLst/>
              <a:gdLst/>
              <a:ahLst/>
              <a:cxnLst/>
              <a:rect r="r" b="b" t="t" l="l"/>
              <a:pathLst>
                <a:path h="1021785" w="1298489">
                  <a:moveTo>
                    <a:pt x="649245" y="0"/>
                  </a:moveTo>
                  <a:lnTo>
                    <a:pt x="1298489" y="203200"/>
                  </a:lnTo>
                  <a:lnTo>
                    <a:pt x="1298489" y="818585"/>
                  </a:lnTo>
                  <a:lnTo>
                    <a:pt x="649245" y="1021785"/>
                  </a:lnTo>
                  <a:lnTo>
                    <a:pt x="0" y="818585"/>
                  </a:lnTo>
                  <a:lnTo>
                    <a:pt x="0" y="203200"/>
                  </a:lnTo>
                  <a:lnTo>
                    <a:pt x="649245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11125"/>
              <a:ext cx="1298489" cy="770960"/>
            </a:xfrm>
            <a:prstGeom prst="rect">
              <a:avLst/>
            </a:prstGeom>
          </p:spPr>
          <p:txBody>
            <a:bodyPr anchor="ctr" rtlCol="false" tIns="40519" lIns="40519" bIns="40519" rIns="40519"/>
            <a:lstStyle/>
            <a:p>
              <a:pPr algn="ctr">
                <a:lnSpc>
                  <a:spcPts val="1674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296181" y="4148772"/>
            <a:ext cx="3695637" cy="186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FFFFFF"/>
                </a:solidFill>
                <a:latin typeface="Helios Bold"/>
              </a:rPr>
              <a:t>Model</a:t>
            </a:r>
          </a:p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FFFFFF"/>
                </a:solidFill>
                <a:latin typeface="Helios Bold"/>
              </a:rPr>
              <a:t>DEMO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479889" cy="10287000"/>
            <a:chOff x="0" y="0"/>
            <a:chExt cx="170663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6637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06637">
                  <a:moveTo>
                    <a:pt x="0" y="0"/>
                  </a:moveTo>
                  <a:lnTo>
                    <a:pt x="1706637" y="0"/>
                  </a:lnTo>
                  <a:lnTo>
                    <a:pt x="17066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822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706637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4733925"/>
            <a:ext cx="463203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TT Hoves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51046" y="2852411"/>
            <a:ext cx="10877778" cy="4202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3"/>
              </a:lnSpc>
            </a:pPr>
            <a:r>
              <a:rPr lang="en-US" sz="2766">
                <a:solidFill>
                  <a:srgbClr val="000000"/>
                </a:solidFill>
                <a:latin typeface="Helios"/>
              </a:rPr>
              <a:t>In summary, the developed machine learning model, centered around KNN regression, offers an adaptable solution for predicting housing prices in Ontario.</a:t>
            </a:r>
          </a:p>
          <a:p>
            <a:pPr>
              <a:lnSpc>
                <a:spcPts val="3873"/>
              </a:lnSpc>
            </a:pPr>
          </a:p>
          <a:p>
            <a:pPr>
              <a:lnSpc>
                <a:spcPts val="3873"/>
              </a:lnSpc>
            </a:pPr>
          </a:p>
          <a:p>
            <a:pPr>
              <a:lnSpc>
                <a:spcPts val="3873"/>
              </a:lnSpc>
            </a:pPr>
            <a:r>
              <a:rPr lang="en-US" sz="2766">
                <a:solidFill>
                  <a:srgbClr val="000000"/>
                </a:solidFill>
                <a:latin typeface="Helios"/>
              </a:rPr>
              <a:t>Leveraging key features such as the number of beds, baths, and income-related metrics, the model is a practical tool for assessing affordability based on </a:t>
            </a:r>
            <a:r>
              <a:rPr lang="en-US" sz="2766">
                <a:solidFill>
                  <a:srgbClr val="000000"/>
                </a:solidFill>
                <a:latin typeface="Helios"/>
              </a:rPr>
              <a:t>financial and physical property atrributes.</a:t>
            </a:r>
          </a:p>
          <a:p>
            <a:pPr>
              <a:lnSpc>
                <a:spcPts val="275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0" b="15916"/>
            <a:stretch>
              <a:fillRect/>
            </a:stretch>
          </p:blipFill>
          <p:spPr>
            <a:xfrm flipH="false" flipV="false">
              <a:off x="0" y="0"/>
              <a:ext cx="12128500" cy="67945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0897" t="0" r="0" b="25079"/>
            <a:stretch>
              <a:fillRect/>
            </a:stretch>
          </p:blipFill>
          <p:spPr>
            <a:xfrm flipH="false" flipV="false">
              <a:off x="12255500" y="0"/>
              <a:ext cx="12128500" cy="67945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0" t="7958" r="0" b="7958"/>
            <a:stretch>
              <a:fillRect/>
            </a:stretch>
          </p:blipFill>
          <p:spPr>
            <a:xfrm flipH="false" flipV="false">
              <a:off x="0" y="6921500"/>
              <a:ext cx="12128500" cy="6794500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5"/>
            <a:srcRect l="0" t="7958" r="0" b="7958"/>
            <a:stretch>
              <a:fillRect/>
            </a:stretch>
          </p:blipFill>
          <p:spPr>
            <a:xfrm flipH="false" flipV="false">
              <a:off x="12255500" y="6921500"/>
              <a:ext cx="12128500" cy="67945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6512262" y="3072577"/>
            <a:ext cx="5263476" cy="4141845"/>
            <a:chOff x="0" y="0"/>
            <a:chExt cx="1298489" cy="10217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98489" cy="1021785"/>
            </a:xfrm>
            <a:custGeom>
              <a:avLst/>
              <a:gdLst/>
              <a:ahLst/>
              <a:cxnLst/>
              <a:rect r="r" b="b" t="t" l="l"/>
              <a:pathLst>
                <a:path h="1021785" w="1298489">
                  <a:moveTo>
                    <a:pt x="649245" y="0"/>
                  </a:moveTo>
                  <a:lnTo>
                    <a:pt x="1298489" y="203200"/>
                  </a:lnTo>
                  <a:lnTo>
                    <a:pt x="1298489" y="818585"/>
                  </a:lnTo>
                  <a:lnTo>
                    <a:pt x="649245" y="1021785"/>
                  </a:lnTo>
                  <a:lnTo>
                    <a:pt x="0" y="818585"/>
                  </a:lnTo>
                  <a:lnTo>
                    <a:pt x="0" y="203200"/>
                  </a:lnTo>
                  <a:lnTo>
                    <a:pt x="649245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111125"/>
              <a:ext cx="1298489" cy="770960"/>
            </a:xfrm>
            <a:prstGeom prst="rect">
              <a:avLst/>
            </a:prstGeom>
          </p:spPr>
          <p:txBody>
            <a:bodyPr anchor="ctr" rtlCol="false" tIns="40519" lIns="40519" bIns="40519" rIns="40519"/>
            <a:lstStyle/>
            <a:p>
              <a:pPr algn="ctr">
                <a:lnSpc>
                  <a:spcPts val="1674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296181" y="4615497"/>
            <a:ext cx="3695637" cy="932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FFFFFF"/>
                </a:solidFill>
                <a:latin typeface="Helios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DAF0XROU-DQ</dc:identifier>
  <dcterms:modified xsi:type="dcterms:W3CDTF">2011-08-01T06:04:30Z</dcterms:modified>
  <cp:revision>1</cp:revision>
  <dc:title>Blank Company Profile Business Presentation in Red Maroon White Geometric Style</dc:title>
</cp:coreProperties>
</file>

<file path=docProps/thumbnail.jpeg>
</file>